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4"/>
  </p:notesMasterIdLst>
  <p:sldIdLst>
    <p:sldId id="256" r:id="rId5"/>
    <p:sldId id="278" r:id="rId6"/>
    <p:sldId id="277" r:id="rId7"/>
    <p:sldId id="258" r:id="rId8"/>
    <p:sldId id="259" r:id="rId9"/>
    <p:sldId id="260" r:id="rId10"/>
    <p:sldId id="281" r:id="rId11"/>
    <p:sldId id="271" r:id="rId12"/>
    <p:sldId id="290" r:id="rId13"/>
    <p:sldId id="289" r:id="rId14"/>
    <p:sldId id="288" r:id="rId15"/>
    <p:sldId id="287" r:id="rId16"/>
    <p:sldId id="286" r:id="rId17"/>
    <p:sldId id="285" r:id="rId18"/>
    <p:sldId id="284" r:id="rId19"/>
    <p:sldId id="282" r:id="rId20"/>
    <p:sldId id="263" r:id="rId21"/>
    <p:sldId id="283"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11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pPr/>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a:t>
            </a:fld>
            <a:endParaRPr lang="en-US"/>
          </a:p>
        </p:txBody>
      </p:sp>
    </p:spTree>
    <p:extLst>
      <p:ext uri="{BB962C8B-B14F-4D97-AF65-F5344CB8AC3E}">
        <p14:creationId xmlns:p14="http://schemas.microsoft.com/office/powerpoint/2010/main" val="11634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2</a:t>
            </a:fld>
            <a:endParaRPr lang="en-US"/>
          </a:p>
        </p:txBody>
      </p:sp>
    </p:spTree>
    <p:extLst>
      <p:ext uri="{BB962C8B-B14F-4D97-AF65-F5344CB8AC3E}">
        <p14:creationId xmlns:p14="http://schemas.microsoft.com/office/powerpoint/2010/main" val="42834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4</a:t>
            </a:fld>
            <a:endParaRPr lang="en-US"/>
          </a:p>
        </p:txBody>
      </p:sp>
    </p:spTree>
    <p:extLst>
      <p:ext uri="{BB962C8B-B14F-4D97-AF65-F5344CB8AC3E}">
        <p14:creationId xmlns:p14="http://schemas.microsoft.com/office/powerpoint/2010/main"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5</a:t>
            </a:fld>
            <a:endParaRPr lang="en-US"/>
          </a:p>
        </p:txBody>
      </p:sp>
    </p:spTree>
    <p:extLst>
      <p:ext uri="{BB962C8B-B14F-4D97-AF65-F5344CB8AC3E}">
        <p14:creationId xmlns:p14="http://schemas.microsoft.com/office/powerpoint/2010/main"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6</a:t>
            </a:fld>
            <a:endParaRPr lang="en-US"/>
          </a:p>
        </p:txBody>
      </p:sp>
    </p:spTree>
    <p:extLst>
      <p:ext uri="{BB962C8B-B14F-4D97-AF65-F5344CB8AC3E}">
        <p14:creationId xmlns:p14="http://schemas.microsoft.com/office/powerpoint/2010/main"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8</a:t>
            </a:fld>
            <a:endParaRPr lang="en-US"/>
          </a:p>
        </p:txBody>
      </p:sp>
    </p:spTree>
    <p:extLst>
      <p:ext uri="{BB962C8B-B14F-4D97-AF65-F5344CB8AC3E}">
        <p14:creationId xmlns:p14="http://schemas.microsoft.com/office/powerpoint/2010/main" val="69580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16</a:t>
            </a:fld>
            <a:endParaRPr lang="en-US"/>
          </a:p>
        </p:txBody>
      </p:sp>
    </p:spTree>
    <p:extLst>
      <p:ext uri="{BB962C8B-B14F-4D97-AF65-F5344CB8AC3E}">
        <p14:creationId xmlns:p14="http://schemas.microsoft.com/office/powerpoint/2010/main" val="402945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17</a:t>
            </a:fld>
            <a:endParaRPr lang="en-US"/>
          </a:p>
        </p:txBody>
      </p:sp>
    </p:spTree>
    <p:extLst>
      <p:ext uri="{BB962C8B-B14F-4D97-AF65-F5344CB8AC3E}">
        <p14:creationId xmlns:p14="http://schemas.microsoft.com/office/powerpoint/2010/main" val="4029453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19</a:t>
            </a:fld>
            <a:endParaRPr lang="en-US"/>
          </a:p>
        </p:txBody>
      </p:sp>
    </p:spTree>
    <p:extLst>
      <p:ext uri="{BB962C8B-B14F-4D97-AF65-F5344CB8AC3E}">
        <p14:creationId xmlns:p14="http://schemas.microsoft.com/office/powerpoint/2010/main" val="269728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664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62619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60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58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710671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206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232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287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22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24785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30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79504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306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632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091281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7561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37163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pPr/>
              <a:t>5/2/2017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056191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youtu.be/FPz1fvgDx8U" TargetMode="External"/><Relationship Id="rId13" Type="http://schemas.openxmlformats.org/officeDocument/2006/relationships/hyperlink" Target="https://youtu.be/ln6A5y-BVLo" TargetMode="External"/><Relationship Id="rId3" Type="http://schemas.openxmlformats.org/officeDocument/2006/relationships/image" Target="../media/image19.jpeg"/><Relationship Id="rId7" Type="http://schemas.openxmlformats.org/officeDocument/2006/relationships/hyperlink" Target="https://youtu.be/BO1PxjRBFQk" TargetMode="External"/><Relationship Id="rId12" Type="http://schemas.openxmlformats.org/officeDocument/2006/relationships/hyperlink" Target="https://youtu.be/GztqwFqUo3c" TargetMode="External"/><Relationship Id="rId17" Type="http://schemas.openxmlformats.org/officeDocument/2006/relationships/hyperlink" Target="https://youtu.be/1WD5-Ks_Y4M" TargetMode="External"/><Relationship Id="rId2" Type="http://schemas.openxmlformats.org/officeDocument/2006/relationships/notesSlide" Target="../notesSlides/notesSlide7.xml"/><Relationship Id="rId16" Type="http://schemas.openxmlformats.org/officeDocument/2006/relationships/hyperlink" Target="https://youtu.be/ZQB6888cPDk" TargetMode="External"/><Relationship Id="rId1" Type="http://schemas.openxmlformats.org/officeDocument/2006/relationships/slideLayout" Target="../slideLayouts/slideLayout2.xml"/><Relationship Id="rId6" Type="http://schemas.openxmlformats.org/officeDocument/2006/relationships/hyperlink" Target="https://youtu.be/9FwuU6HT82s" TargetMode="External"/><Relationship Id="rId11" Type="http://schemas.openxmlformats.org/officeDocument/2006/relationships/hyperlink" Target="https://youtu.be/takHFWPpVW0" TargetMode="External"/><Relationship Id="rId5" Type="http://schemas.openxmlformats.org/officeDocument/2006/relationships/hyperlink" Target="https://youtu.be/unam9Jt3LUs" TargetMode="External"/><Relationship Id="rId15" Type="http://schemas.openxmlformats.org/officeDocument/2006/relationships/hyperlink" Target="https://youtu.be/jtMutZwkwgw" TargetMode="External"/><Relationship Id="rId10" Type="http://schemas.openxmlformats.org/officeDocument/2006/relationships/hyperlink" Target="https://youtu.be/Ps6w7HE90SI" TargetMode="External"/><Relationship Id="rId4" Type="http://schemas.openxmlformats.org/officeDocument/2006/relationships/hyperlink" Target="https://youtu.be/e_e36ghaZYI" TargetMode="External"/><Relationship Id="rId9" Type="http://schemas.openxmlformats.org/officeDocument/2006/relationships/hyperlink" Target="https://youtu.be/WZkHL-Qf5Ow" TargetMode="External"/><Relationship Id="rId14" Type="http://schemas.openxmlformats.org/officeDocument/2006/relationships/hyperlink" Target="https://youtu.be/cwaFKp-vbW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L6 Group 6: </a:t>
            </a:r>
            <a:r>
              <a:rPr lang="en-US" err="1"/>
              <a:t>IceBreaker</a:t>
            </a:r>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p>
          <a:p>
            <a:r>
              <a:rPr lang="en-US"/>
              <a:t>Anthony </a:t>
            </a:r>
            <a:r>
              <a:rPr lang="en-US" err="1"/>
              <a:t>Brame</a:t>
            </a:r>
          </a:p>
          <a:p>
            <a:r>
              <a:rPr lang="en-US"/>
              <a:t>Robert Yearling</a:t>
            </a:r>
          </a:p>
          <a:p>
            <a:r>
              <a:rPr lang="en-US"/>
              <a:t>William Terry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26" y="753986"/>
            <a:ext cx="10058400" cy="5435414"/>
          </a:xfrm>
          <a:prstGeom prst="rect">
            <a:avLst/>
          </a:prstGeom>
        </p:spPr>
      </p:pic>
    </p:spTree>
    <p:extLst>
      <p:ext uri="{BB962C8B-B14F-4D97-AF65-F5344CB8AC3E}">
        <p14:creationId xmlns:p14="http://schemas.microsoft.com/office/powerpoint/2010/main" val="881258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364" y="709948"/>
            <a:ext cx="10059272" cy="5438103"/>
          </a:xfrm>
          <a:prstGeom prst="rect">
            <a:avLst/>
          </a:prstGeom>
        </p:spPr>
      </p:pic>
    </p:spTree>
    <p:extLst>
      <p:ext uri="{BB962C8B-B14F-4D97-AF65-F5344CB8AC3E}">
        <p14:creationId xmlns:p14="http://schemas.microsoft.com/office/powerpoint/2010/main" val="28092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364" y="709948"/>
            <a:ext cx="10059272" cy="5438103"/>
          </a:xfrm>
          <a:prstGeom prst="rect">
            <a:avLst/>
          </a:prstGeom>
        </p:spPr>
      </p:pic>
    </p:spTree>
    <p:extLst>
      <p:ext uri="{BB962C8B-B14F-4D97-AF65-F5344CB8AC3E}">
        <p14:creationId xmlns:p14="http://schemas.microsoft.com/office/powerpoint/2010/main" val="58359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364" y="712996"/>
            <a:ext cx="10059272" cy="5432007"/>
          </a:xfrm>
          <a:prstGeom prst="rect">
            <a:avLst/>
          </a:prstGeom>
        </p:spPr>
      </p:pic>
    </p:spTree>
    <p:extLst>
      <p:ext uri="{BB962C8B-B14F-4D97-AF65-F5344CB8AC3E}">
        <p14:creationId xmlns:p14="http://schemas.microsoft.com/office/powerpoint/2010/main" val="3850943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364" y="709948"/>
            <a:ext cx="10059272" cy="5438103"/>
          </a:xfrm>
          <a:prstGeom prst="rect">
            <a:avLst/>
          </a:prstGeom>
        </p:spPr>
      </p:pic>
    </p:spTree>
    <p:extLst>
      <p:ext uri="{BB962C8B-B14F-4D97-AF65-F5344CB8AC3E}">
        <p14:creationId xmlns:p14="http://schemas.microsoft.com/office/powerpoint/2010/main" val="149525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Gameplay</a:t>
            </a:r>
            <a:endParaRPr lang="en-GB" dirty="0"/>
          </a:p>
        </p:txBody>
      </p:sp>
      <p:sp>
        <p:nvSpPr>
          <p:cNvPr id="3" name="Content Placeholder 2"/>
          <p:cNvSpPr>
            <a:spLocks noGrp="1"/>
          </p:cNvSpPr>
          <p:nvPr>
            <p:ph idx="1"/>
          </p:nvPr>
        </p:nvSpPr>
        <p:spPr/>
        <p:txBody>
          <a:bodyPr/>
          <a:lstStyle/>
          <a:p>
            <a:r>
              <a:rPr lang="en-GB" dirty="0" smtClean="0"/>
              <a:t>https://youtu.be/qAPLBQ8ToVo</a:t>
            </a:r>
            <a:endParaRPr lang="en-GB" dirty="0"/>
          </a:p>
        </p:txBody>
      </p:sp>
    </p:spTree>
    <p:extLst>
      <p:ext uri="{BB962C8B-B14F-4D97-AF65-F5344CB8AC3E}">
        <p14:creationId xmlns:p14="http://schemas.microsoft.com/office/powerpoint/2010/main" val="400389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Feedback &amp; Solutions</a:t>
            </a:r>
            <a:endParaRPr lang="en-US" dirty="0"/>
          </a:p>
        </p:txBody>
      </p:sp>
      <p:pic>
        <p:nvPicPr>
          <p:cNvPr id="1026" name="Picture 2" descr="C:\Users\Games\Documents\jira.jpg"/>
          <p:cNvPicPr>
            <a:picLocks noChangeAspect="1" noChangeArrowheads="1"/>
          </p:cNvPicPr>
          <p:nvPr/>
        </p:nvPicPr>
        <p:blipFill>
          <a:blip r:embed="rId3" cstate="print"/>
          <a:srcRect l="9166" t="30341" r="1775" b="14239"/>
          <a:stretch>
            <a:fillRect/>
          </a:stretch>
        </p:blipFill>
        <p:spPr bwMode="auto">
          <a:xfrm>
            <a:off x="750500" y="2425493"/>
            <a:ext cx="7263441" cy="3802780"/>
          </a:xfrm>
          <a:prstGeom prst="rect">
            <a:avLst/>
          </a:prstGeom>
          <a:noFill/>
        </p:spPr>
      </p:pic>
      <p:sp>
        <p:nvSpPr>
          <p:cNvPr id="7" name="TextBox 6"/>
          <p:cNvSpPr txBox="1"/>
          <p:nvPr/>
        </p:nvSpPr>
        <p:spPr>
          <a:xfrm>
            <a:off x="8091576" y="2441275"/>
            <a:ext cx="3312543" cy="4093428"/>
          </a:xfrm>
          <a:prstGeom prst="rect">
            <a:avLst/>
          </a:prstGeom>
          <a:noFill/>
        </p:spPr>
        <p:txBody>
          <a:bodyPr wrap="square" rtlCol="0">
            <a:spAutoFit/>
          </a:bodyPr>
          <a:lstStyle/>
          <a:p>
            <a:r>
              <a:rPr lang="en-GB" sz="1600" dirty="0" smtClean="0">
                <a:hlinkClick r:id="rId4"/>
              </a:rPr>
              <a:t>https://youtu.be/e_e36ghaZYI</a:t>
            </a:r>
            <a:endParaRPr lang="en-GB" sz="1600" dirty="0" smtClean="0"/>
          </a:p>
          <a:p>
            <a:r>
              <a:rPr lang="en-GB" sz="1600" dirty="0" smtClean="0">
                <a:hlinkClick r:id="rId5"/>
              </a:rPr>
              <a:t>https://youtu.be/unam9Jt3LUs</a:t>
            </a:r>
            <a:endParaRPr lang="en-GB" sz="1600" dirty="0" smtClean="0"/>
          </a:p>
          <a:p>
            <a:r>
              <a:rPr lang="en-GB" sz="1600" dirty="0" smtClean="0">
                <a:hlinkClick r:id="rId6"/>
              </a:rPr>
              <a:t>https://youtu.be/9FwuU6HT82s</a:t>
            </a:r>
            <a:endParaRPr lang="en-GB" sz="1600" dirty="0" smtClean="0"/>
          </a:p>
          <a:p>
            <a:r>
              <a:rPr lang="en-GB" sz="1600" dirty="0" smtClean="0">
                <a:hlinkClick r:id="rId7"/>
              </a:rPr>
              <a:t>https://youtu.be/BO1PxjRBFQk</a:t>
            </a:r>
            <a:endParaRPr lang="en-GB" sz="1600" dirty="0" smtClean="0"/>
          </a:p>
          <a:p>
            <a:r>
              <a:rPr lang="en-GB" sz="1600" dirty="0" smtClean="0">
                <a:hlinkClick r:id="rId8"/>
              </a:rPr>
              <a:t>https://youtu.be/FPz1fvgDx8U</a:t>
            </a:r>
            <a:endParaRPr lang="en-GB" sz="1600" dirty="0" smtClean="0"/>
          </a:p>
          <a:p>
            <a:r>
              <a:rPr lang="en-GB" sz="1600" dirty="0" smtClean="0">
                <a:hlinkClick r:id="rId9"/>
              </a:rPr>
              <a:t>https://youtu.be/WZkHL-Qf5Ow</a:t>
            </a:r>
            <a:endParaRPr lang="en-GB" sz="1600" dirty="0" smtClean="0"/>
          </a:p>
          <a:p>
            <a:r>
              <a:rPr lang="en-GB" sz="1600" u="sng" dirty="0" smtClean="0">
                <a:hlinkClick r:id="rId10"/>
              </a:rPr>
              <a:t>https://youtu.be/Ps6w7HE90SI</a:t>
            </a:r>
            <a:endParaRPr lang="en-GB" sz="1600" u="sng" dirty="0" smtClean="0"/>
          </a:p>
          <a:p>
            <a:r>
              <a:rPr lang="en-GB" sz="1600" dirty="0" smtClean="0">
                <a:hlinkClick r:id="rId11"/>
              </a:rPr>
              <a:t>https://youtu.be/takHFWPpVW0</a:t>
            </a:r>
            <a:endParaRPr lang="en-GB" sz="1600" dirty="0" smtClean="0"/>
          </a:p>
          <a:p>
            <a:r>
              <a:rPr lang="en-GB" sz="1600" u="sng" dirty="0" smtClean="0">
                <a:hlinkClick r:id="rId12"/>
              </a:rPr>
              <a:t>https://youtu.be/GztqwFqUo3c</a:t>
            </a:r>
            <a:r>
              <a:rPr lang="en-GB" sz="1600" dirty="0" smtClean="0"/>
              <a:t/>
            </a:r>
            <a:br>
              <a:rPr lang="en-GB" sz="1600" dirty="0" smtClean="0"/>
            </a:br>
            <a:r>
              <a:rPr lang="en-GB" sz="1600" u="sng" dirty="0" smtClean="0">
                <a:hlinkClick r:id="rId13"/>
              </a:rPr>
              <a:t>https://youtu.be/ln6A5y-BVLo</a:t>
            </a:r>
            <a:endParaRPr lang="en-GB" sz="1600" u="sng" dirty="0" smtClean="0"/>
          </a:p>
          <a:p>
            <a:r>
              <a:rPr lang="en-GB" sz="1600" u="sng" dirty="0" smtClean="0">
                <a:hlinkClick r:id="rId14"/>
              </a:rPr>
              <a:t>https://youtu.be/cwaFKp-vbWM</a:t>
            </a:r>
            <a:endParaRPr lang="en-GB" sz="1600" u="sng" dirty="0" smtClean="0"/>
          </a:p>
          <a:p>
            <a:r>
              <a:rPr lang="en-GB" sz="1600" dirty="0" smtClean="0">
                <a:hlinkClick r:id="rId15"/>
              </a:rPr>
              <a:t>https://youtu.be/jtMutZwkwgw</a:t>
            </a:r>
            <a:endParaRPr lang="en-GB" sz="1600" dirty="0" smtClean="0"/>
          </a:p>
          <a:p>
            <a:r>
              <a:rPr lang="en-GB" sz="1600" dirty="0" smtClean="0">
                <a:hlinkClick r:id="rId16"/>
              </a:rPr>
              <a:t>https://youtu.be/ZQB6888cPDk</a:t>
            </a:r>
            <a:endParaRPr lang="en-GB" sz="1600" dirty="0" smtClean="0"/>
          </a:p>
          <a:p>
            <a:r>
              <a:rPr lang="en-GB" sz="1600" dirty="0" smtClean="0">
                <a:hlinkClick r:id="rId17"/>
              </a:rPr>
              <a:t>https://youtu.be/1WD5-Ks_Y4M</a:t>
            </a:r>
            <a:endParaRPr lang="en-GB" sz="1600" dirty="0" smtClean="0"/>
          </a:p>
          <a:p>
            <a:endParaRPr lang="en-GB" dirty="0" smtClean="0"/>
          </a:p>
          <a:p>
            <a:endParaRPr lang="en-GB" dirty="0"/>
          </a:p>
        </p:txBody>
      </p:sp>
    </p:spTree>
    <p:extLst>
      <p:ext uri="{BB962C8B-B14F-4D97-AF65-F5344CB8AC3E}">
        <p14:creationId xmlns:p14="http://schemas.microsoft.com/office/powerpoint/2010/main" val="404550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a:xfrm>
            <a:off x="1088367" y="2453415"/>
            <a:ext cx="2948794" cy="3318936"/>
          </a:xfrm>
        </p:spPr>
        <p:txBody>
          <a:bodyPr vert="horz" lIns="91440" tIns="45720" rIns="91440" bIns="45720" rtlCol="0" anchor="t">
            <a:normAutofit/>
          </a:bodyPr>
          <a:lstStyle/>
          <a:p>
            <a:endParaRPr lang="en-US" dirty="0"/>
          </a:p>
          <a:p>
            <a:r>
              <a:rPr lang="en-US" dirty="0" smtClean="0"/>
              <a:t>Commit total = 394</a:t>
            </a:r>
          </a:p>
          <a:p>
            <a:endParaRPr lang="en-US" dirty="0"/>
          </a:p>
          <a:p>
            <a:endParaRPr lang="en-US" dirty="0"/>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965" t="16774" r="4739" b="14995"/>
          <a:stretch/>
        </p:blipFill>
        <p:spPr>
          <a:xfrm>
            <a:off x="3950897" y="2453415"/>
            <a:ext cx="7428235" cy="3122763"/>
          </a:xfrm>
          <a:prstGeom prst="rect">
            <a:avLst/>
          </a:prstGeom>
        </p:spPr>
      </p:pic>
    </p:spTree>
    <p:extLst>
      <p:ext uri="{BB962C8B-B14F-4D97-AF65-F5344CB8AC3E}">
        <p14:creationId xmlns:p14="http://schemas.microsoft.com/office/powerpoint/2010/main" val="4045505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are taking from this project:</a:t>
            </a:r>
            <a:endParaRPr lang="en-GB" dirty="0"/>
          </a:p>
        </p:txBody>
      </p:sp>
      <p:sp>
        <p:nvSpPr>
          <p:cNvPr id="3" name="Content Placeholder 2"/>
          <p:cNvSpPr>
            <a:spLocks noGrp="1"/>
          </p:cNvSpPr>
          <p:nvPr>
            <p:ph idx="1"/>
          </p:nvPr>
        </p:nvSpPr>
        <p:spPr/>
        <p:txBody>
          <a:bodyPr/>
          <a:lstStyle/>
          <a:p>
            <a:r>
              <a:rPr lang="en-GB" dirty="0" smtClean="0"/>
              <a:t>Building meaning into work as we go, from narrative, to gameplay, a level system is handy but if there is nothing to do in the level then the player is just exploring without meaning.</a:t>
            </a:r>
          </a:p>
          <a:p>
            <a:r>
              <a:rPr lang="en-GB" dirty="0" smtClean="0"/>
              <a:t>Scaling and scoping needs to be improved as well as communication between programming and art as hiccups happened through out the project</a:t>
            </a:r>
          </a:p>
        </p:txBody>
      </p:sp>
    </p:spTree>
    <p:extLst>
      <p:ext uri="{BB962C8B-B14F-4D97-AF65-F5344CB8AC3E}">
        <p14:creationId xmlns:p14="http://schemas.microsoft.com/office/powerpoint/2010/main" val="278364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for listening , Any Questions?</a:t>
            </a:r>
          </a:p>
        </p:txBody>
      </p:sp>
      <p:sp>
        <p:nvSpPr>
          <p:cNvPr id="3" name="Subtitle 2"/>
          <p:cNvSpPr>
            <a:spLocks noGrp="1"/>
          </p:cNvSpPr>
          <p:nvPr>
            <p:ph type="subTitle" idx="1"/>
          </p:nvPr>
        </p:nvSpPr>
        <p:spPr>
          <a:xfrm>
            <a:off x="2536853" y="3653554"/>
            <a:ext cx="7104808" cy="1650775"/>
          </a:xfrm>
        </p:spPr>
        <p:txBody>
          <a:bodyPr vert="horz" lIns="91440" tIns="45720" rIns="91440" bIns="45720" rtlCol="0" anchor="t">
            <a:normAutofit fontScale="70000" lnSpcReduction="20000"/>
          </a:bodyPr>
          <a:lstStyle/>
          <a:p>
            <a:r>
              <a:rPr lang="en-US" dirty="0">
                <a:latin typeface="Times New Roman"/>
              </a:rPr>
              <a:t>References</a:t>
            </a:r>
          </a:p>
          <a:p>
            <a:r>
              <a:rPr lang="en-US" dirty="0">
                <a:latin typeface="Times New Roman"/>
              </a:rPr>
              <a:t>Bartle, R. (1996) </a:t>
            </a:r>
            <a:r>
              <a:rPr lang="en-US" i="1" dirty="0">
                <a:latin typeface="Times New Roman"/>
              </a:rPr>
              <a:t>Richard A. Bartle: Players Who Suit MUDs</a:t>
            </a:r>
            <a:r>
              <a:rPr lang="en-US" dirty="0">
                <a:latin typeface="Times New Roman"/>
              </a:rPr>
              <a:t>, </a:t>
            </a:r>
            <a:r>
              <a:rPr lang="en-US" i="1" dirty="0">
                <a:latin typeface="Times New Roman"/>
              </a:rPr>
              <a:t>Mud.co.uk</a:t>
            </a:r>
            <a:r>
              <a:rPr lang="en-US" dirty="0">
                <a:latin typeface="Times New Roman"/>
              </a:rPr>
              <a:t>. Available at: </a:t>
            </a:r>
            <a:r>
              <a:rPr lang="en-US" dirty="0">
                <a:latin typeface="Times New Roman"/>
                <a:hlinkClick r:id="rId3"/>
              </a:rPr>
              <a:t>http://mud.co.uk/richard/hcds.htm</a:t>
            </a:r>
            <a:r>
              <a:rPr lang="en-US" dirty="0">
                <a:latin typeface="Times New Roman"/>
              </a:rPr>
              <a:t> (Accessed: 17 October 2016).</a:t>
            </a:r>
          </a:p>
          <a:p>
            <a:r>
              <a:rPr lang="en-US" dirty="0">
                <a:latin typeface="Times New Roman"/>
              </a:rPr>
              <a:t>Phillips, M. and Huntley, C. (2004) </a:t>
            </a:r>
            <a:r>
              <a:rPr lang="en-US" i="1" dirty="0" err="1">
                <a:latin typeface="Times New Roman"/>
              </a:rPr>
              <a:t>Dramatica</a:t>
            </a:r>
            <a:r>
              <a:rPr lang="en-US" dirty="0">
                <a:latin typeface="Times New Roman"/>
              </a:rPr>
              <a:t>. Glendale, Calif.: Write Brothers Press.</a:t>
            </a:r>
          </a:p>
          <a:p>
            <a:r>
              <a:rPr lang="en-US" dirty="0">
                <a:latin typeface="Times New Roman"/>
              </a:rPr>
              <a:t>Schell, J. (2008) </a:t>
            </a:r>
            <a:r>
              <a:rPr lang="en-US" i="1" dirty="0">
                <a:latin typeface="Times New Roman"/>
              </a:rPr>
              <a:t>The art of game design</a:t>
            </a:r>
            <a:r>
              <a:rPr lang="en-US" dirty="0">
                <a:latin typeface="Times New Roman"/>
              </a:rPr>
              <a:t>. Amsterdam: Elsevier/Morgan Kaufmann.</a:t>
            </a:r>
          </a:p>
          <a:p>
            <a:endParaRPr lang="en-US" dirty="0"/>
          </a:p>
        </p:txBody>
      </p:sp>
    </p:spTree>
    <p:extLst>
      <p:ext uri="{BB962C8B-B14F-4D97-AF65-F5344CB8AC3E}">
        <p14:creationId xmlns:p14="http://schemas.microsoft.com/office/powerpoint/2010/main" val="22283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t>
            </a:r>
          </a:p>
        </p:txBody>
      </p:sp>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dirty="0"/>
              <a:t>Explore a ship as Birch Unravelling a dark secret held deep in the belly of the </a:t>
            </a:r>
            <a:r>
              <a:rPr lang="en-US" dirty="0" err="1"/>
              <a:t>IceBreaker</a:t>
            </a:r>
            <a:r>
              <a:rPr lang="en-US" dirty="0"/>
              <a:t>.</a:t>
            </a:r>
          </a:p>
        </p:txBody>
      </p:sp>
    </p:spTree>
    <p:extLst>
      <p:ext uri="{BB962C8B-B14F-4D97-AF65-F5344CB8AC3E}">
        <p14:creationId xmlns:p14="http://schemas.microsoft.com/office/powerpoint/2010/main" val="309969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Text Placeholder 3"/>
          <p:cNvSpPr>
            <a:spLocks noGrp="1"/>
          </p:cNvSpPr>
          <p:nvPr>
            <p:ph type="body" sz="half" idx="2"/>
          </p:nvPr>
        </p:nvSpPr>
        <p:spPr/>
        <p:txBody>
          <a:bodyPr/>
          <a:lstStyle/>
          <a:p>
            <a:endParaRPr lang="en-GB"/>
          </a:p>
        </p:txBody>
      </p:sp>
      <p:pic>
        <p:nvPicPr>
          <p:cNvPr id="1026" name="Picture 2" descr="C:\Users\Games\Documents\level-6-l6-group-6\Documents\Renders\lifering and clock.jpg"/>
          <p:cNvPicPr>
            <a:picLocks noChangeAspect="1" noChangeArrowheads="1"/>
          </p:cNvPicPr>
          <p:nvPr/>
        </p:nvPicPr>
        <p:blipFill>
          <a:blip r:embed="rId2" cstate="print"/>
          <a:srcRect/>
          <a:stretch>
            <a:fillRect/>
          </a:stretch>
        </p:blipFill>
        <p:spPr bwMode="auto">
          <a:xfrm>
            <a:off x="-1840367" y="-1231718"/>
            <a:ext cx="14068426" cy="98679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p>
          <a:p>
            <a:r>
              <a:rPr lang="en-US" dirty="0"/>
              <a:t>Age: 18 – 24 (Schell J, 2008</a:t>
            </a:r>
            <a:r>
              <a:rPr lang="en-US" dirty="0" smtClean="0"/>
              <a:t>)</a:t>
            </a:r>
            <a:endParaRPr lang="en-US" dirty="0"/>
          </a:p>
        </p:txBody>
      </p:sp>
    </p:spTree>
    <p:extLst>
      <p:ext uri="{BB962C8B-B14F-4D97-AF65-F5344CB8AC3E}">
        <p14:creationId xmlns:p14="http://schemas.microsoft.com/office/powerpoint/2010/main" val="199695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a:t>
            </a:r>
          </a:p>
        </p:txBody>
      </p:sp>
      <p:sp>
        <p:nvSpPr>
          <p:cNvPr id="3" name="Content Placeholder 2"/>
          <p:cNvSpPr>
            <a:spLocks noGrp="1"/>
          </p:cNvSpPr>
          <p:nvPr>
            <p:ph idx="1"/>
          </p:nvPr>
        </p:nvSpPr>
        <p:spPr>
          <a:xfrm>
            <a:off x="1181436" y="2577313"/>
            <a:ext cx="10172363" cy="3218650"/>
          </a:xfrm>
        </p:spPr>
        <p:txBody>
          <a:bodyPr vert="horz" lIns="91440" tIns="45720" rIns="91440" bIns="45720" rtlCol="0" anchor="t">
            <a:normAutofit fontScale="92500" lnSpcReduction="20000"/>
          </a:bodyPr>
          <a:lstStyle/>
          <a:p>
            <a:r>
              <a:rPr lang="en-US" dirty="0"/>
              <a:t>Theme: Fantasy horror Steam era 1920's</a:t>
            </a:r>
          </a:p>
          <a:p>
            <a:r>
              <a:rPr lang="en-US" dirty="0"/>
              <a:t>Story: Icebreaker Heading home from an arctic expedition to bring word of the discovery of an artifact, however will they make it home and if they do what will they unleash upon the world. </a:t>
            </a:r>
          </a:p>
          <a:p>
            <a:pPr marL="0" indent="0">
              <a:buNone/>
            </a:pPr>
            <a:endParaRPr lang="en-US" dirty="0"/>
          </a:p>
          <a:p>
            <a:pPr marL="0" indent="0">
              <a:buNone/>
            </a:pPr>
            <a:r>
              <a:rPr lang="en-US" dirty="0"/>
              <a:t>Entertainment though Atmosphere (Horror)</a:t>
            </a:r>
          </a:p>
          <a:p>
            <a:pPr marL="0" indent="0">
              <a:buNone/>
            </a:pPr>
            <a:r>
              <a:rPr lang="en-US" dirty="0"/>
              <a:t>Entertainment though Thrills (Suspense)</a:t>
            </a:r>
          </a:p>
          <a:p>
            <a:pPr marL="0" indent="0">
              <a:buNone/>
            </a:pPr>
            <a:r>
              <a:rPr lang="en-US" dirty="0"/>
              <a:t>(Phillips and Huntley, 2004)</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5493" y="4100616"/>
            <a:ext cx="3493974" cy="1803764"/>
          </a:xfrm>
          <a:prstGeom prst="rect">
            <a:avLst/>
          </a:prstGeom>
        </p:spPr>
      </p:pic>
    </p:spTree>
    <p:extLst>
      <p:ext uri="{BB962C8B-B14F-4D97-AF65-F5344CB8AC3E}">
        <p14:creationId xmlns:p14="http://schemas.microsoft.com/office/powerpoint/2010/main" val="174716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p>
          <a:p>
            <a:pPr marL="514350" indent="-514350">
              <a:buFont typeface="+mj-lt"/>
              <a:buAutoNum type="arabicPeriod"/>
            </a:pPr>
            <a:r>
              <a:rPr lang="en-US"/>
              <a:t> Voice used to convey objectives (intercom)</a:t>
            </a:r>
          </a:p>
          <a:p>
            <a:pPr marL="514350" indent="-514350">
              <a:buFont typeface="+mj-lt"/>
              <a:buAutoNum type="arabicPeriod"/>
            </a:pPr>
            <a:r>
              <a:rPr lang="en-US"/>
              <a:t>Pocket watch system for player navigation and audio recording for in-game lore.</a:t>
            </a:r>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8430" y="4283520"/>
            <a:ext cx="3165713" cy="1709947"/>
          </a:xfrm>
          <a:prstGeom prst="rect">
            <a:avLst/>
          </a:prstGeom>
        </p:spPr>
      </p:pic>
    </p:spTree>
    <p:extLst>
      <p:ext uri="{BB962C8B-B14F-4D97-AF65-F5344CB8AC3E}">
        <p14:creationId xmlns:p14="http://schemas.microsoft.com/office/powerpoint/2010/main" val="182815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Design / Spatial Awareness and Logic Puzzle</a:t>
            </a:r>
            <a:br>
              <a:rPr lang="en-US" dirty="0" smtClean="0"/>
            </a:br>
            <a:endParaRPr lang="en-GB" dirty="0"/>
          </a:p>
        </p:txBody>
      </p:sp>
      <p:sp>
        <p:nvSpPr>
          <p:cNvPr id="3" name="Content Placeholder 2"/>
          <p:cNvSpPr>
            <a:spLocks noGrp="1"/>
          </p:cNvSpPr>
          <p:nvPr>
            <p:ph idx="1"/>
          </p:nvPr>
        </p:nvSpPr>
        <p:spPr>
          <a:xfrm>
            <a:off x="1295401" y="2556931"/>
            <a:ext cx="6416614" cy="3567823"/>
          </a:xfrm>
        </p:spPr>
        <p:txBody>
          <a:bodyPr>
            <a:normAutofit fontScale="92500"/>
          </a:bodyPr>
          <a:lstStyle/>
          <a:p>
            <a:pPr>
              <a:buFont typeface="Arial" panose="020B0604020202020204" pitchFamily="34" charset="0"/>
              <a:buChar char="•"/>
            </a:pPr>
            <a:r>
              <a:rPr lang="en-US" dirty="0" smtClean="0">
                <a:solidFill>
                  <a:srgbClr val="000000"/>
                </a:solidFill>
                <a:latin typeface="Calibri"/>
              </a:rPr>
              <a:t>Using spatial awareness, logic, timing and mechanic</a:t>
            </a:r>
          </a:p>
          <a:p>
            <a:pPr>
              <a:buFont typeface="Arial" panose="020B0604020202020204" pitchFamily="34" charset="0"/>
              <a:buChar char="•"/>
            </a:pPr>
            <a:r>
              <a:rPr lang="en-US" dirty="0" smtClean="0">
                <a:solidFill>
                  <a:srgbClr val="000000"/>
                </a:solidFill>
                <a:latin typeface="Calibri"/>
              </a:rPr>
              <a:t>Puzzles are broken up into bullet points of tasks, and then made around the level to be as diegetic to the game as possible (example bilge pump in bilge pump room, extra components in spare parts or storage, water dripping out of the pipes to indicate a valve has not been turned)</a:t>
            </a:r>
          </a:p>
          <a:p>
            <a:pPr>
              <a:buFont typeface="Arial" panose="020B0604020202020204" pitchFamily="34" charset="0"/>
              <a:buChar char="•"/>
            </a:pPr>
            <a:r>
              <a:rPr lang="en-US" dirty="0" smtClean="0">
                <a:solidFill>
                  <a:srgbClr val="000000"/>
                </a:solidFill>
                <a:latin typeface="Calibri"/>
              </a:rPr>
              <a:t>Puzzles are made with the environment and enemies in mind</a:t>
            </a:r>
          </a:p>
        </p:txBody>
      </p:sp>
      <p:pic>
        <p:nvPicPr>
          <p:cNvPr id="4" name="Picture 3" descr="BilgePumpPuzzleLevelDesign.jpg"/>
          <p:cNvPicPr>
            <a:picLocks noChangeAspect="1"/>
          </p:cNvPicPr>
          <p:nvPr/>
        </p:nvPicPr>
        <p:blipFill>
          <a:blip r:embed="rId2" cstate="print"/>
          <a:stretch>
            <a:fillRect/>
          </a:stretch>
        </p:blipFill>
        <p:spPr>
          <a:xfrm>
            <a:off x="8077173" y="2501660"/>
            <a:ext cx="2412547" cy="1707285"/>
          </a:xfrm>
          <a:prstGeom prst="rect">
            <a:avLst/>
          </a:prstGeom>
        </p:spPr>
      </p:pic>
      <p:pic>
        <p:nvPicPr>
          <p:cNvPr id="5" name="Picture 4" descr="blueprint_1_mas.jpg"/>
          <p:cNvPicPr>
            <a:picLocks noChangeAspect="1"/>
          </p:cNvPicPr>
          <p:nvPr/>
        </p:nvPicPr>
        <p:blipFill>
          <a:blip r:embed="rId3" cstate="print"/>
          <a:stretch>
            <a:fillRect/>
          </a:stretch>
        </p:blipFill>
        <p:spPr>
          <a:xfrm>
            <a:off x="8046289" y="4338345"/>
            <a:ext cx="2667719" cy="18890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7147" y="629728"/>
            <a:ext cx="10390308" cy="5614773"/>
          </a:xfrm>
        </p:spPr>
      </p:pic>
    </p:spTree>
    <p:extLst>
      <p:ext uri="{BB962C8B-B14F-4D97-AF65-F5344CB8AC3E}">
        <p14:creationId xmlns:p14="http://schemas.microsoft.com/office/powerpoint/2010/main" val="169930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51" y="733382"/>
            <a:ext cx="10058400" cy="5435414"/>
          </a:xfrm>
          <a:prstGeom prst="rect">
            <a:avLst/>
          </a:prstGeom>
        </p:spPr>
      </p:pic>
    </p:spTree>
    <p:extLst>
      <p:ext uri="{BB962C8B-B14F-4D97-AF65-F5344CB8AC3E}">
        <p14:creationId xmlns:p14="http://schemas.microsoft.com/office/powerpoint/2010/main" val="123838039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14897B-9B3C-43BD-81D1-6EFE4C02C03C}">
  <ds:schemaRefs>
    <ds:schemaRef ds:uri="http://schemas.microsoft.com/sharepoint/v3/contenttype/forms"/>
  </ds:schemaRefs>
</ds:datastoreItem>
</file>

<file path=customXml/itemProps2.xml><?xml version="1.0" encoding="utf-8"?>
<ds:datastoreItem xmlns:ds="http://schemas.openxmlformats.org/officeDocument/2006/customXml" ds:itemID="{E7455FCB-33D9-44C5-9F3F-35F44F8EDBFA}">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a345a6d7-29c2-46df-9b5d-9f4ec3d8b5b1"/>
    <ds:schemaRef ds:uri="http://www.w3.org/XML/1998/namespace"/>
    <ds:schemaRef ds:uri="http://purl.org/dc/terms/"/>
  </ds:schemaRefs>
</ds:datastoreItem>
</file>

<file path=customXml/itemProps3.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422</TotalTime>
  <Words>300</Words>
  <Application>Microsoft Office PowerPoint</Application>
  <PresentationFormat>Widescreen</PresentationFormat>
  <Paragraphs>66</Paragraphs>
  <Slides>19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Garamond</vt:lpstr>
      <vt:lpstr>Times New Roman</vt:lpstr>
      <vt:lpstr>Organic</vt:lpstr>
      <vt:lpstr>L6 Group 6: IceBreaker</vt:lpstr>
      <vt:lpstr>Logline</vt:lpstr>
      <vt:lpstr>PowerPoint Presentation</vt:lpstr>
      <vt:lpstr>Demographic</vt:lpstr>
      <vt:lpstr>Concept</vt:lpstr>
      <vt:lpstr>Unique Selling Points</vt:lpstr>
      <vt:lpstr>Level Design / Spatial Awareness and Logic Puzzle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Gameplay</vt:lpstr>
      <vt:lpstr>User Feedback &amp; Solutions</vt:lpstr>
      <vt:lpstr>Management:</vt:lpstr>
      <vt:lpstr>What we are taking from this project:</vt:lpstr>
      <vt:lpstr>Thank you for listening ,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dc:creator>Games</dc:creator>
  <cp:lastModifiedBy>Games</cp:lastModifiedBy>
  <cp:revision>50</cp:revision>
  <dcterms:modified xsi:type="dcterms:W3CDTF">2017-05-02T16:13:11Z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